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60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C842D-C951-4A1F-A59F-7397E45993D8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812320-4596-4318-8954-58D71E7D87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785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C842D-C951-4A1F-A59F-7397E45993D8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812320-4596-4318-8954-58D71E7D87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314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C842D-C951-4A1F-A59F-7397E45993D8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812320-4596-4318-8954-58D71E7D87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2214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C842D-C951-4A1F-A59F-7397E45993D8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812320-4596-4318-8954-58D71E7D87D5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221364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C842D-C951-4A1F-A59F-7397E45993D8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812320-4596-4318-8954-58D71E7D87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0973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C842D-C951-4A1F-A59F-7397E45993D8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812320-4596-4318-8954-58D71E7D87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1087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C842D-C951-4A1F-A59F-7397E45993D8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812320-4596-4318-8954-58D71E7D87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9214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C842D-C951-4A1F-A59F-7397E45993D8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812320-4596-4318-8954-58D71E7D87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5031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C842D-C951-4A1F-A59F-7397E45993D8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812320-4596-4318-8954-58D71E7D87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5719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C842D-C951-4A1F-A59F-7397E45993D8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812320-4596-4318-8954-58D71E7D87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5683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C842D-C951-4A1F-A59F-7397E45993D8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812320-4596-4318-8954-58D71E7D87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5812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C842D-C951-4A1F-A59F-7397E45993D8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812320-4596-4318-8954-58D71E7D87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7927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C842D-C951-4A1F-A59F-7397E45993D8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812320-4596-4318-8954-58D71E7D87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2028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C842D-C951-4A1F-A59F-7397E45993D8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812320-4596-4318-8954-58D71E7D87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8768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C842D-C951-4A1F-A59F-7397E45993D8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812320-4596-4318-8954-58D71E7D87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3570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C842D-C951-4A1F-A59F-7397E45993D8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812320-4596-4318-8954-58D71E7D87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5329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C842D-C951-4A1F-A59F-7397E45993D8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812320-4596-4318-8954-58D71E7D87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9583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CC842D-C951-4A1F-A59F-7397E45993D8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812320-4596-4318-8954-58D71E7D87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85645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17" r:id="rId1"/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  <p:sldLayoutId id="2147483828" r:id="rId12"/>
    <p:sldLayoutId id="2147483829" r:id="rId13"/>
    <p:sldLayoutId id="2147483830" r:id="rId14"/>
    <p:sldLayoutId id="2147483831" r:id="rId15"/>
    <p:sldLayoutId id="2147483832" r:id="rId16"/>
    <p:sldLayoutId id="2147483833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AA49B3D-A0E1-EA7C-EB14-6789119A20B0}"/>
              </a:ext>
            </a:extLst>
          </p:cNvPr>
          <p:cNvSpPr txBox="1"/>
          <p:nvPr/>
        </p:nvSpPr>
        <p:spPr>
          <a:xfrm>
            <a:off x="2616995" y="1857375"/>
            <a:ext cx="650081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b="1" dirty="0"/>
              <a:t>                                     Title Slide</a:t>
            </a:r>
          </a:p>
          <a:p>
            <a:endParaRPr lang="en-US" sz="135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Title:</a:t>
            </a:r>
            <a:r>
              <a:rPr lang="en-US" dirty="0"/>
              <a:t> Telecom Data Analysis Project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Subtitle:</a:t>
            </a:r>
            <a:r>
              <a:rPr lang="en-US" dirty="0"/>
              <a:t> Comprehensive User Engagement and Experience Analysis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Your Name: Ankur kumar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Date: 28-01-2025</a:t>
            </a:r>
            <a:endParaRPr lang="en-US" dirty="0"/>
          </a:p>
          <a:p>
            <a:endParaRPr lang="en-US" sz="1350" dirty="0"/>
          </a:p>
        </p:txBody>
      </p:sp>
    </p:spTree>
    <p:extLst>
      <p:ext uri="{BB962C8B-B14F-4D97-AF65-F5344CB8AC3E}">
        <p14:creationId xmlns:p14="http://schemas.microsoft.com/office/powerpoint/2010/main" val="29429056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6FBC0E6-7149-6E0D-9F69-F713EC489E89}"/>
              </a:ext>
            </a:extLst>
          </p:cNvPr>
          <p:cNvSpPr txBox="1"/>
          <p:nvPr/>
        </p:nvSpPr>
        <p:spPr>
          <a:xfrm>
            <a:off x="792480" y="579120"/>
            <a:ext cx="10200640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                                                    </a:t>
            </a:r>
            <a:r>
              <a:rPr lang="en-US" b="1" dirty="0">
                <a:solidFill>
                  <a:srgbClr val="92D050"/>
                </a:solidFill>
              </a:rPr>
              <a:t>        </a:t>
            </a:r>
            <a:r>
              <a:rPr lang="en-US" sz="2800" b="1" dirty="0">
                <a:solidFill>
                  <a:srgbClr val="92D050"/>
                </a:solidFill>
              </a:rPr>
              <a:t>User Satisfaction Analysis</a:t>
            </a:r>
          </a:p>
          <a:p>
            <a:endParaRPr lang="en-US" b="1" dirty="0">
              <a:solidFill>
                <a:srgbClr val="92D050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92D050"/>
                </a:solidFill>
              </a:rPr>
              <a:t>Framework Used: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b="1" dirty="0">
              <a:solidFill>
                <a:srgbClr val="92D05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92D050"/>
                </a:solidFill>
              </a:rPr>
              <a:t>Engagement Score: Based on session duration and data usage.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b="1" dirty="0">
              <a:solidFill>
                <a:srgbClr val="92D05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92D050"/>
                </a:solidFill>
              </a:rPr>
              <a:t>Experience Score: Based on RTT, throughput, and retransmissions.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b="1" dirty="0">
              <a:solidFill>
                <a:srgbClr val="92D05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92D050"/>
                </a:solidFill>
              </a:rPr>
              <a:t>Satisfaction Score: Weighted combination of engagement and experience.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b="1" dirty="0">
              <a:solidFill>
                <a:srgbClr val="92D050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92D050"/>
                </a:solidFill>
              </a:rPr>
              <a:t>Categories: Low, Medium, High, Very High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95665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327B76B-824B-FA14-006C-EDDC1301D741}"/>
              </a:ext>
            </a:extLst>
          </p:cNvPr>
          <p:cNvSpPr txBox="1"/>
          <p:nvPr/>
        </p:nvSpPr>
        <p:spPr>
          <a:xfrm>
            <a:off x="904240" y="294640"/>
            <a:ext cx="1016000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                                      </a:t>
            </a:r>
            <a:r>
              <a:rPr lang="en-US" b="1" dirty="0">
                <a:solidFill>
                  <a:srgbClr val="FFFF00"/>
                </a:solidFill>
              </a:rPr>
              <a:t>                             </a:t>
            </a:r>
            <a:r>
              <a:rPr lang="en-US" sz="2800" b="1" dirty="0">
                <a:solidFill>
                  <a:srgbClr val="FFFF00"/>
                </a:solidFill>
              </a:rPr>
              <a:t>Recommendations</a:t>
            </a:r>
          </a:p>
          <a:p>
            <a:endParaRPr lang="en-US" b="1" dirty="0">
              <a:solidFill>
                <a:srgbClr val="FFFF00"/>
              </a:solidFill>
            </a:endParaRPr>
          </a:p>
          <a:p>
            <a:endParaRPr lang="en-US" sz="2400" b="1" dirty="0">
              <a:solidFill>
                <a:srgbClr val="FFFF00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FFFF00"/>
                </a:solidFill>
              </a:rPr>
              <a:t>For Improved User Engagement: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b="1" dirty="0">
              <a:solidFill>
                <a:srgbClr val="FFFF0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FFFF00"/>
                </a:solidFill>
              </a:rPr>
              <a:t>Optimize YouTube and Netflix delivery speeds.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b="1" dirty="0">
              <a:solidFill>
                <a:srgbClr val="FFFF0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FFFF00"/>
                </a:solidFill>
              </a:rPr>
              <a:t>Offer incentives to high-data users.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b="1" dirty="0">
              <a:solidFill>
                <a:srgbClr val="FFFF00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FFFF00"/>
                </a:solidFill>
              </a:rPr>
              <a:t>For Enhanced Network Performance: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b="1" dirty="0">
              <a:solidFill>
                <a:srgbClr val="FFFF0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FFFF00"/>
                </a:solidFill>
              </a:rPr>
              <a:t>Reduce retransmissions by optimizing network routing.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b="1" dirty="0">
              <a:solidFill>
                <a:srgbClr val="FFFF0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FFFF00"/>
                </a:solidFill>
              </a:rPr>
              <a:t>Invest in better infrastructure for high-RTT regions</a:t>
            </a:r>
            <a:r>
              <a:rPr lang="en-US" dirty="0">
                <a:solidFill>
                  <a:srgbClr val="FFFF00"/>
                </a:solidFill>
              </a:rPr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66321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halkSketch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A59DD9-5D56-BE0C-8CAC-8F9C9008EE78}"/>
              </a:ext>
            </a:extLst>
          </p:cNvPr>
          <p:cNvSpPr txBox="1"/>
          <p:nvPr/>
        </p:nvSpPr>
        <p:spPr>
          <a:xfrm>
            <a:off x="944880" y="538480"/>
            <a:ext cx="9773920" cy="4308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                                            </a:t>
            </a:r>
            <a:r>
              <a:rPr lang="en-US" b="1" dirty="0">
                <a:solidFill>
                  <a:srgbClr val="FFFF00"/>
                </a:solidFill>
              </a:rPr>
              <a:t>            </a:t>
            </a:r>
            <a:r>
              <a:rPr lang="en-US" sz="2800" b="1" dirty="0">
                <a:solidFill>
                  <a:srgbClr val="FFFF00"/>
                </a:solidFill>
              </a:rPr>
              <a:t>Tools and Technologies</a:t>
            </a:r>
          </a:p>
          <a:p>
            <a:endParaRPr lang="en-US" b="1" dirty="0">
              <a:solidFill>
                <a:srgbClr val="FFFF00"/>
              </a:solidFill>
            </a:endParaRPr>
          </a:p>
          <a:p>
            <a:endParaRPr lang="en-US" b="1" dirty="0">
              <a:solidFill>
                <a:srgbClr val="FFFF00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FFFF00"/>
                </a:solidFill>
              </a:rPr>
              <a:t>Programming:</a:t>
            </a:r>
            <a:r>
              <a:rPr lang="en-US" sz="2400" dirty="0">
                <a:solidFill>
                  <a:srgbClr val="FFFF00"/>
                </a:solidFill>
              </a:rPr>
              <a:t> Python (Pandas, NumPy, Matplotlib, Seaborn, Scikit-learn)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FFFF00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FFFF00"/>
                </a:solidFill>
              </a:rPr>
              <a:t>Databases:</a:t>
            </a:r>
            <a:r>
              <a:rPr lang="en-US" sz="2400" dirty="0">
                <a:solidFill>
                  <a:srgbClr val="FFFF00"/>
                </a:solidFill>
              </a:rPr>
              <a:t> MySQL (for exporting results)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FFFF00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FFFF00"/>
                </a:solidFill>
              </a:rPr>
              <a:t>Visualization:</a:t>
            </a:r>
            <a:r>
              <a:rPr lang="en-US" sz="2400" dirty="0">
                <a:solidFill>
                  <a:srgbClr val="FFFF00"/>
                </a:solidFill>
              </a:rPr>
              <a:t> Matplotlib, Seaborn, Excel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FFFF00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FFFF00"/>
                </a:solidFill>
              </a:rPr>
              <a:t>Frameworks:</a:t>
            </a:r>
            <a:r>
              <a:rPr lang="en-US" sz="2400" dirty="0">
                <a:solidFill>
                  <a:srgbClr val="FFFF00"/>
                </a:solidFill>
              </a:rPr>
              <a:t> K-Means clustering, Elbow method for optimal 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48774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8037BB1-D239-ACB9-6F60-4722D633E3BA}"/>
              </a:ext>
            </a:extLst>
          </p:cNvPr>
          <p:cNvSpPr txBox="1"/>
          <p:nvPr/>
        </p:nvSpPr>
        <p:spPr>
          <a:xfrm>
            <a:off x="1981200" y="568960"/>
            <a:ext cx="7853680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                                 </a:t>
            </a:r>
            <a:r>
              <a:rPr lang="en-US" b="1" dirty="0">
                <a:solidFill>
                  <a:srgbClr val="002060"/>
                </a:solidFill>
              </a:rPr>
              <a:t>      </a:t>
            </a:r>
            <a:r>
              <a:rPr lang="en-US" b="1" dirty="0">
                <a:solidFill>
                  <a:srgbClr val="92D050"/>
                </a:solidFill>
              </a:rPr>
              <a:t>               </a:t>
            </a:r>
            <a:r>
              <a:rPr lang="en-US" sz="2800" b="1" dirty="0">
                <a:solidFill>
                  <a:srgbClr val="92D050"/>
                </a:solidFill>
              </a:rPr>
              <a:t>Conclusion</a:t>
            </a:r>
          </a:p>
          <a:p>
            <a:endParaRPr lang="en-US" b="1" dirty="0">
              <a:solidFill>
                <a:srgbClr val="92D050"/>
              </a:solidFill>
            </a:endParaRPr>
          </a:p>
          <a:p>
            <a:endParaRPr lang="en-US" b="1" dirty="0">
              <a:solidFill>
                <a:srgbClr val="92D050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92D050"/>
                </a:solidFill>
              </a:rPr>
              <a:t>Summary of findings and actionable insights.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92D050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92D050"/>
                </a:solidFill>
              </a:rPr>
              <a:t>Future scope: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92D05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92D050"/>
                </a:solidFill>
              </a:rPr>
              <a:t>Integrate real-time data.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92D05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92D050"/>
                </a:solidFill>
              </a:rPr>
              <a:t>Expand analysis to include more metrics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69570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31AAFEB-5D01-A5E7-FAA7-219CB7629E6E}"/>
              </a:ext>
            </a:extLst>
          </p:cNvPr>
          <p:cNvSpPr txBox="1"/>
          <p:nvPr/>
        </p:nvSpPr>
        <p:spPr>
          <a:xfrm>
            <a:off x="965200" y="325120"/>
            <a:ext cx="993648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    </a:t>
            </a:r>
            <a:r>
              <a:rPr lang="en-US" b="1" dirty="0">
                <a:solidFill>
                  <a:schemeClr val="bg1"/>
                </a:solidFill>
              </a:rPr>
              <a:t>                                                              </a:t>
            </a:r>
            <a:r>
              <a:rPr lang="en-US" sz="2800" b="1" dirty="0">
                <a:solidFill>
                  <a:schemeClr val="bg1"/>
                </a:solidFill>
              </a:rPr>
              <a:t>Project Overview</a:t>
            </a:r>
          </a:p>
          <a:p>
            <a:endParaRPr lang="en-US" b="1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Objective: Analyze telecom data to derive insights about user engagement, application usage, and network performance.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Key Deliverables: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Data cleaning and aggregation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User behavior analysis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Network performance evaluation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Recommendations for optimization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00565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5">
            <a:extLst>
              <a:ext uri="{FF2B5EF4-FFF2-40B4-BE49-F238E27FC236}">
                <a16:creationId xmlns:a16="http://schemas.microsoft.com/office/drawing/2014/main" id="{C00A10DC-FC50-E8AF-C807-EF0BC54755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5920" y="60642"/>
            <a:ext cx="11226800" cy="64633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                                                                                                                                    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Dataset Details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Key Columns: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User identifiers (MSISDN/Number)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Application traffic (YouTube, Netflix, etc.)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Network performance (RTT, throughput, retransmissions)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Session durations and traffic volumes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Rows and Columns Overview: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Number of users: X (replace with actual count)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Number of features: Y (replace with actual count)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30419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7295532-4B82-6A63-E001-BF91DCD01A2E}"/>
              </a:ext>
            </a:extLst>
          </p:cNvPr>
          <p:cNvSpPr txBox="1"/>
          <p:nvPr/>
        </p:nvSpPr>
        <p:spPr>
          <a:xfrm>
            <a:off x="822960" y="924560"/>
            <a:ext cx="10881360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                                                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</a:rPr>
              <a:t>Data Cleaning and Aggregation</a:t>
            </a:r>
          </a:p>
          <a:p>
            <a:endParaRPr lang="en-US" b="1" dirty="0"/>
          </a:p>
          <a:p>
            <a:endParaRPr lang="en-US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2">
                    <a:lumMod val="75000"/>
                  </a:schemeClr>
                </a:solidFill>
              </a:rPr>
              <a:t>Steps Taken: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b="1" dirty="0">
              <a:solidFill>
                <a:schemeClr val="tx2">
                  <a:lumMod val="75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2">
                    <a:lumMod val="75000"/>
                  </a:schemeClr>
                </a:solidFill>
              </a:rPr>
              <a:t>Handled missing values using mean imputation.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b="1" dirty="0">
              <a:solidFill>
                <a:schemeClr val="tx2">
                  <a:lumMod val="75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2">
                    <a:lumMod val="75000"/>
                  </a:schemeClr>
                </a:solidFill>
              </a:rPr>
              <a:t>Aggregated data per user for metrics like session duration, upload/download traffic.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b="1" dirty="0">
              <a:solidFill>
                <a:schemeClr val="tx2">
                  <a:lumMod val="75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2">
                    <a:lumMod val="75000"/>
                  </a:schemeClr>
                </a:solidFill>
              </a:rPr>
              <a:t>Detected and treated outliers using Z-scores.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b="1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2">
                    <a:lumMod val="75000"/>
                  </a:schemeClr>
                </a:solidFill>
              </a:rPr>
              <a:t>Tools Used: Pandas, NumPy, Matplotlib, Seaborn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3513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2C3F223-0BF3-905F-53F4-D65C734FD8FC}"/>
              </a:ext>
            </a:extLst>
          </p:cNvPr>
          <p:cNvSpPr txBox="1"/>
          <p:nvPr/>
        </p:nvSpPr>
        <p:spPr>
          <a:xfrm>
            <a:off x="406400" y="120402"/>
            <a:ext cx="10668000" cy="6617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FF00"/>
                </a:solidFill>
              </a:rPr>
              <a:t>                                                                  </a:t>
            </a:r>
            <a:r>
              <a:rPr lang="en-US" sz="2800" b="1" dirty="0">
                <a:solidFill>
                  <a:srgbClr val="FFFF00"/>
                </a:solidFill>
              </a:rPr>
              <a:t>Key Metrics and Insights</a:t>
            </a:r>
          </a:p>
          <a:p>
            <a:endParaRPr lang="en-US" b="1" dirty="0">
              <a:solidFill>
                <a:srgbClr val="FFFF00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FFFF00"/>
                </a:solidFill>
              </a:rPr>
              <a:t>Metrics Extracted: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FFFF0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00"/>
                </a:solidFill>
              </a:rPr>
              <a:t>Session Frequency and Average Duration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FFFF0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00"/>
                </a:solidFill>
              </a:rPr>
              <a:t>Total Traffic (Bytes)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FFFF0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00"/>
                </a:solidFill>
              </a:rPr>
              <a:t>Application-specific Traffic (e.g., YouTube, Netflix)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FFFF0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00"/>
                </a:solidFill>
              </a:rPr>
              <a:t>Network parameters (RTT, TCP Retransmissions, Throughput)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FFFF00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FFFF00"/>
                </a:solidFill>
              </a:rPr>
              <a:t>Top Findings: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FFFF0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00"/>
                </a:solidFill>
              </a:rPr>
              <a:t>Most users prefer YouTube for data consumption.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FFFF0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00"/>
                </a:solidFill>
              </a:rPr>
              <a:t>High retransmission rates correlate with poor user satisfaction</a:t>
            </a:r>
            <a:r>
              <a:rPr lang="en-US" dirty="0">
                <a:solidFill>
                  <a:srgbClr val="FFFF00"/>
                </a:solidFill>
              </a:rPr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61020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295A56-3733-89E9-50A8-A03CBC27FCF8}"/>
              </a:ext>
            </a:extLst>
          </p:cNvPr>
          <p:cNvSpPr txBox="1"/>
          <p:nvPr/>
        </p:nvSpPr>
        <p:spPr>
          <a:xfrm>
            <a:off x="690880" y="193040"/>
            <a:ext cx="9997440" cy="60324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        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                                       </a:t>
            </a:r>
            <a:r>
              <a:rPr lang="en-US" sz="2800" b="1" dirty="0">
                <a:solidFill>
                  <a:schemeClr val="accent1">
                    <a:lumMod val="75000"/>
                  </a:schemeClr>
                </a:solidFill>
              </a:rPr>
              <a:t>User Engagement Analysis</a:t>
            </a:r>
          </a:p>
          <a:p>
            <a:endParaRPr lang="en-US" sz="2800" b="1" dirty="0">
              <a:solidFill>
                <a:schemeClr val="accent1">
                  <a:lumMod val="75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Methods: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b="1" dirty="0">
              <a:solidFill>
                <a:schemeClr val="accent1">
                  <a:lumMod val="75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Identified top customers based on traffic and session duration.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b="1" dirty="0">
              <a:solidFill>
                <a:schemeClr val="accent1">
                  <a:lumMod val="75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Aggregated metrics for session frequency and average duration.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b="1" dirty="0">
              <a:solidFill>
                <a:schemeClr val="accent1">
                  <a:lumMod val="75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Visuals: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b="1" dirty="0">
              <a:solidFill>
                <a:schemeClr val="accent1">
                  <a:lumMod val="75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Histogram of session frequencies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b="1" dirty="0">
              <a:solidFill>
                <a:schemeClr val="accent1">
                  <a:lumMod val="75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Bar chart of top 10 users by traffic volume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1875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71760DF-9DD7-E296-70F3-03E1B9AA0DB2}"/>
              </a:ext>
            </a:extLst>
          </p:cNvPr>
          <p:cNvSpPr txBox="1"/>
          <p:nvPr/>
        </p:nvSpPr>
        <p:spPr>
          <a:xfrm>
            <a:off x="375920" y="233680"/>
            <a:ext cx="10993120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                                                        </a:t>
            </a:r>
            <a:r>
              <a:rPr lang="en-US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       </a:t>
            </a:r>
            <a:r>
              <a:rPr lang="en-US" sz="28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Network Performance Analysis</a:t>
            </a:r>
          </a:p>
          <a:p>
            <a:endParaRPr lang="en-US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Metrics Analyzed: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Average RTT (ms)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Average Throughput (kbps)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TCP Retransmissions (Bytes)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Key Findings: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Handsets with the highest retransmissions degrade user experience.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Top 10 handsets by throughput provide better performance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09562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0A1649A-C21B-2142-72CA-2964007B81CF}"/>
              </a:ext>
            </a:extLst>
          </p:cNvPr>
          <p:cNvSpPr txBox="1"/>
          <p:nvPr/>
        </p:nvSpPr>
        <p:spPr>
          <a:xfrm>
            <a:off x="1656080" y="599440"/>
            <a:ext cx="836168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        </a:t>
            </a:r>
            <a:r>
              <a:rPr lang="en-US" b="1" dirty="0">
                <a:solidFill>
                  <a:schemeClr val="accent5">
                    <a:lumMod val="50000"/>
                  </a:schemeClr>
                </a:solidFill>
              </a:rPr>
              <a:t>                                    </a:t>
            </a:r>
            <a:r>
              <a:rPr lang="en-US" sz="2800" b="1" dirty="0">
                <a:solidFill>
                  <a:schemeClr val="accent5">
                    <a:lumMod val="50000"/>
                  </a:schemeClr>
                </a:solidFill>
              </a:rPr>
              <a:t>Clustering Analysis</a:t>
            </a:r>
          </a:p>
          <a:p>
            <a:endParaRPr lang="en-US" b="1" dirty="0">
              <a:solidFill>
                <a:schemeClr val="accent5">
                  <a:lumMod val="50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5">
                    <a:lumMod val="50000"/>
                  </a:schemeClr>
                </a:solidFill>
              </a:rPr>
              <a:t>Objective: Group users into clusters based on engagement and experience scores.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b="1" dirty="0">
              <a:solidFill>
                <a:schemeClr val="accent5">
                  <a:lumMod val="50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5">
                    <a:lumMod val="50000"/>
                  </a:schemeClr>
                </a:solidFill>
              </a:rPr>
              <a:t>Methodology: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b="1" dirty="0">
              <a:solidFill>
                <a:schemeClr val="accent5">
                  <a:lumMod val="50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5">
                    <a:lumMod val="50000"/>
                  </a:schemeClr>
                </a:solidFill>
              </a:rPr>
              <a:t>Normalized data using MinMaxScaler.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b="1" dirty="0">
              <a:solidFill>
                <a:schemeClr val="accent5">
                  <a:lumMod val="50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5">
                    <a:lumMod val="50000"/>
                  </a:schemeClr>
                </a:solidFill>
              </a:rPr>
              <a:t>Applied K-Means clustering with an optimal k (using Elbow method).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b="1" dirty="0">
              <a:solidFill>
                <a:schemeClr val="accent5">
                  <a:lumMod val="50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5">
                    <a:lumMod val="50000"/>
                  </a:schemeClr>
                </a:solidFill>
              </a:rPr>
              <a:t>Result: 3 clusters representing low, medium, and high engagement levels.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85746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589553F-DFAE-597F-926E-95D64F4E16BC}"/>
              </a:ext>
            </a:extLst>
          </p:cNvPr>
          <p:cNvSpPr txBox="1"/>
          <p:nvPr/>
        </p:nvSpPr>
        <p:spPr>
          <a:xfrm>
            <a:off x="1300480" y="599440"/>
            <a:ext cx="926592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                                    </a:t>
            </a:r>
            <a:r>
              <a:rPr lang="en-US" b="1" dirty="0">
                <a:solidFill>
                  <a:srgbClr val="FF0000"/>
                </a:solidFill>
              </a:rPr>
              <a:t>             </a:t>
            </a:r>
            <a:r>
              <a:rPr lang="en-US" sz="2800" b="1" dirty="0">
                <a:solidFill>
                  <a:srgbClr val="FF0000"/>
                </a:solidFill>
              </a:rPr>
              <a:t>Application Traffic Analysis</a:t>
            </a:r>
          </a:p>
          <a:p>
            <a:endParaRPr lang="en-US" b="1" dirty="0">
              <a:solidFill>
                <a:srgbClr val="FF0000"/>
              </a:solidFill>
            </a:endParaRPr>
          </a:p>
          <a:p>
            <a:endParaRPr lang="en-US" sz="2400" b="1" dirty="0">
              <a:solidFill>
                <a:srgbClr val="FF0000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FF0000"/>
                </a:solidFill>
              </a:rPr>
              <a:t>Top 3 Applications: YouTube, Social Media, Netflix (replace if needed)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b="1" dirty="0">
              <a:solidFill>
                <a:srgbClr val="FF0000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FF0000"/>
                </a:solidFill>
              </a:rPr>
              <a:t>Visuals: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b="1" dirty="0">
              <a:solidFill>
                <a:srgbClr val="FF000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FF0000"/>
                </a:solidFill>
              </a:rPr>
              <a:t>Bar chart of traffic distribution per application.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b="1" dirty="0">
              <a:solidFill>
                <a:srgbClr val="FF000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FF0000"/>
                </a:solidFill>
              </a:rPr>
              <a:t>Line graph showing usage trends for top applications.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939247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742332"/>
      </a:dk2>
      <a:lt2>
        <a:srgbClr val="EE91A0"/>
      </a:lt2>
      <a:accent1>
        <a:srgbClr val="E03754"/>
      </a:accent1>
      <a:accent2>
        <a:srgbClr val="E86C2E"/>
      </a:accent2>
      <a:accent3>
        <a:srgbClr val="DAB250"/>
      </a:accent3>
      <a:accent4>
        <a:srgbClr val="60C4AA"/>
      </a:accent4>
      <a:accent5>
        <a:srgbClr val="51A9DB"/>
      </a:accent5>
      <a:accent6>
        <a:srgbClr val="976AC9"/>
      </a:accent6>
      <a:hlink>
        <a:srgbClr val="D5445E"/>
      </a:hlink>
      <a:folHlink>
        <a:srgbClr val="E17C8E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6B2E858E-683F-40D9-B4CB-284D097F3AC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80</TotalTime>
  <Words>556</Words>
  <Application>Microsoft Office PowerPoint</Application>
  <PresentationFormat>Widescreen</PresentationFormat>
  <Paragraphs>162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Bookman Old Style</vt:lpstr>
      <vt:lpstr>Rockwell</vt:lpstr>
      <vt:lpstr>Damask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ankur kumar</dc:creator>
  <cp:lastModifiedBy>ankur kumar</cp:lastModifiedBy>
  <cp:revision>1</cp:revision>
  <dcterms:created xsi:type="dcterms:W3CDTF">2025-01-28T14:18:24Z</dcterms:created>
  <dcterms:modified xsi:type="dcterms:W3CDTF">2025-01-28T15:39:12Z</dcterms:modified>
</cp:coreProperties>
</file>

<file path=docProps/thumbnail.jpeg>
</file>